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121" d="100"/>
          <a:sy n="121" d="100"/>
        </p:scale>
        <p:origin x="7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1320-0150-0A49-8029-444138DAD5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8E98859-6DEA-A847-BAC9-8C09F767F2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10AC1B-52D7-5746-BF8E-3F05CD049B91}"/>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0D544E87-4801-7249-A67A-F4031ED1A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11B21-8A16-B942-BEAD-6E3EDDA94C2D}"/>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645115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E9AC-2D94-7C4E-B5DB-D61563EA8A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4DCAD4-0198-C840-9EF1-E1F4E24EB86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E05D05-02A5-9946-A5A8-36C6710B7478}"/>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4C021BD2-7142-C047-A3EA-6F5652595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B0DA-2890-6A4B-8B69-B11F284F3172}"/>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194010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85DABD-39DF-9641-9657-E8C52F28A05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E18811-26AD-FC4D-841A-CF0FA89F649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8E0C22-7808-1E43-89D6-57B346B23381}"/>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BB6E933C-69D3-854E-9F40-7840D8BF9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4B59B-3736-3743-BD5F-2CB27FF056EA}"/>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325543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FFD8-FE44-4848-A114-3B6CF104D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920F2B-24D0-2A43-8DC0-EF8FAD27DE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B83A90-9E81-DC4F-B218-692A561F1EB4}"/>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998FC826-9596-1D44-B6BD-13B6E3B63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5BC6C-6B61-124D-A666-3A1AECE0E059}"/>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134694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CCD8-E2E5-5D4F-9340-73B627B5A9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416D635-B0E4-3141-8060-861F1BFDD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2E1ED7-32B0-6249-9703-0976B4769393}"/>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53DFA32C-916A-ED4E-AB83-5731BA20F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63E4-1082-BD4C-AE08-7BD1FA7A0B48}"/>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327371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A2F0-CCA0-7D43-879B-EBBEDB6643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D53DCC-6053-6647-BC11-958D5381BF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8A3E1D2-1365-364C-A2C4-8F8B317B001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CF8E527-63C4-F645-93C4-0D85AE10418C}"/>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6" name="Footer Placeholder 5">
            <a:extLst>
              <a:ext uri="{FF2B5EF4-FFF2-40B4-BE49-F238E27FC236}">
                <a16:creationId xmlns:a16="http://schemas.microsoft.com/office/drawing/2014/main" id="{A2F6AAFA-C2E6-E748-A091-3B5110F62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92434-A38D-5647-AE34-1CB91242683A}"/>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108575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D1A6-985A-D74B-9B5D-1271C7E817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69547A-9FE8-2D45-A6C2-201015597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1DD492-3B69-3348-9B5E-3218EB172A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CC1AE24-3336-E943-9BE0-407A686CE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53949C-42C4-4744-AEE8-9887E64F72E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98B801-77B5-C54A-BEE7-CBDB492FCCB3}"/>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8" name="Footer Placeholder 7">
            <a:extLst>
              <a:ext uri="{FF2B5EF4-FFF2-40B4-BE49-F238E27FC236}">
                <a16:creationId xmlns:a16="http://schemas.microsoft.com/office/drawing/2014/main" id="{F31F9E87-4D52-1E46-B7BF-9F85731801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3146B8-3349-CA4F-8968-1EE163B73285}"/>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278690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B36B-8EB5-0B4E-B026-E49762DE9E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99E8AD1-8140-3940-8920-43B5BCCF6C19}"/>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4" name="Footer Placeholder 3">
            <a:extLst>
              <a:ext uri="{FF2B5EF4-FFF2-40B4-BE49-F238E27FC236}">
                <a16:creationId xmlns:a16="http://schemas.microsoft.com/office/drawing/2014/main" id="{138EFE9A-6641-1240-9432-784F40ECCE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E32BA-7A2C-B547-B259-66ED637C6FF6}"/>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1103029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BA0A0-3E2B-0540-B12D-F84BB251DB9C}"/>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3" name="Footer Placeholder 2">
            <a:extLst>
              <a:ext uri="{FF2B5EF4-FFF2-40B4-BE49-F238E27FC236}">
                <a16:creationId xmlns:a16="http://schemas.microsoft.com/office/drawing/2014/main" id="{E078241C-AACA-AB4B-9F2F-5EE2A43D3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9EA17D-7333-1F45-8788-B50A071300F1}"/>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68486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2D26-8FC5-5149-B418-92D85D9193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7B6C7A9-52D3-694A-83DA-F0A2F14D5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9E76F8-9642-3042-AB44-4E926DC90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D32B2B-9918-1141-9FCC-BB2ED98BCEB9}"/>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6" name="Footer Placeholder 5">
            <a:extLst>
              <a:ext uri="{FF2B5EF4-FFF2-40B4-BE49-F238E27FC236}">
                <a16:creationId xmlns:a16="http://schemas.microsoft.com/office/drawing/2014/main" id="{AB2D003A-2FFE-6F48-B852-687B46F83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E9CF0-F0D5-D740-9DF9-26E55753381F}"/>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2167144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4EFB-D66F-B545-A5B9-C5E246BA00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F15E6A-BD27-494E-A473-F9B2C5F87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359DD-4B0D-254B-AC9C-086D3CE80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12F84D-EF37-7244-8129-439DF36CE51F}"/>
              </a:ext>
            </a:extLst>
          </p:cNvPr>
          <p:cNvSpPr>
            <a:spLocks noGrp="1"/>
          </p:cNvSpPr>
          <p:nvPr>
            <p:ph type="dt" sz="half" idx="10"/>
          </p:nvPr>
        </p:nvSpPr>
        <p:spPr/>
        <p:txBody>
          <a:bodyPr/>
          <a:lstStyle/>
          <a:p>
            <a:fld id="{43252EB6-6DD3-2C40-B110-C734BB9C5055}" type="datetimeFigureOut">
              <a:rPr lang="en-US" smtClean="0"/>
              <a:t>11/20/20</a:t>
            </a:fld>
            <a:endParaRPr lang="en-US"/>
          </a:p>
        </p:txBody>
      </p:sp>
      <p:sp>
        <p:nvSpPr>
          <p:cNvPr id="6" name="Footer Placeholder 5">
            <a:extLst>
              <a:ext uri="{FF2B5EF4-FFF2-40B4-BE49-F238E27FC236}">
                <a16:creationId xmlns:a16="http://schemas.microsoft.com/office/drawing/2014/main" id="{E16BD850-EC44-FC4C-AEAD-08C8A679AB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C176-88C6-2D4E-B8F0-91FAE53BD8B5}"/>
              </a:ext>
            </a:extLst>
          </p:cNvPr>
          <p:cNvSpPr>
            <a:spLocks noGrp="1"/>
          </p:cNvSpPr>
          <p:nvPr>
            <p:ph type="sldNum" sz="quarter" idx="12"/>
          </p:nvPr>
        </p:nvSpPr>
        <p:spPr/>
        <p:txBody>
          <a:bodyPr/>
          <a:lstStyle/>
          <a:p>
            <a:fld id="{11874F80-8E36-4C4A-9054-D915F4AFC29A}" type="slidenum">
              <a:rPr lang="en-US" smtClean="0"/>
              <a:t>‹#›</a:t>
            </a:fld>
            <a:endParaRPr lang="en-US"/>
          </a:p>
        </p:txBody>
      </p:sp>
    </p:spTree>
    <p:extLst>
      <p:ext uri="{BB962C8B-B14F-4D97-AF65-F5344CB8AC3E}">
        <p14:creationId xmlns:p14="http://schemas.microsoft.com/office/powerpoint/2010/main" val="128446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791E9-0AC9-3144-A1AF-1A2375FAE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E5E89C-CB5A-6F41-A5B5-88101D36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BB0018-8D8F-214D-A797-B8EA7E07C8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52EB6-6DD3-2C40-B110-C734BB9C5055}" type="datetimeFigureOut">
              <a:rPr lang="en-US" smtClean="0"/>
              <a:t>11/20/20</a:t>
            </a:fld>
            <a:endParaRPr lang="en-US"/>
          </a:p>
        </p:txBody>
      </p:sp>
      <p:sp>
        <p:nvSpPr>
          <p:cNvPr id="5" name="Footer Placeholder 4">
            <a:extLst>
              <a:ext uri="{FF2B5EF4-FFF2-40B4-BE49-F238E27FC236}">
                <a16:creationId xmlns:a16="http://schemas.microsoft.com/office/drawing/2014/main" id="{9BF77542-DD22-C547-ADBC-9678D3EA2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E946E4-ADE4-EC4C-9BBF-CC6BB91A9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74F80-8E36-4C4A-9054-D915F4AFC29A}" type="slidenum">
              <a:rPr lang="en-US" smtClean="0"/>
              <a:t>‹#›</a:t>
            </a:fld>
            <a:endParaRPr lang="en-US"/>
          </a:p>
        </p:txBody>
      </p:sp>
    </p:spTree>
    <p:extLst>
      <p:ext uri="{BB962C8B-B14F-4D97-AF65-F5344CB8AC3E}">
        <p14:creationId xmlns:p14="http://schemas.microsoft.com/office/powerpoint/2010/main" val="778816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4D09-5B84-9942-8A8A-48A081FD5272}"/>
              </a:ext>
            </a:extLst>
          </p:cNvPr>
          <p:cNvSpPr>
            <a:spLocks noGrp="1"/>
          </p:cNvSpPr>
          <p:nvPr>
            <p:ph type="ctrTitle"/>
          </p:nvPr>
        </p:nvSpPr>
        <p:spPr>
          <a:xfrm>
            <a:off x="6230271" y="3794336"/>
            <a:ext cx="5242259" cy="1922251"/>
          </a:xfrm>
        </p:spPr>
        <p:txBody>
          <a:bodyPr anchor="t">
            <a:normAutofit fontScale="90000"/>
          </a:bodyPr>
          <a:lstStyle/>
          <a:p>
            <a:pPr algn="l"/>
            <a:r>
              <a:rPr lang="en-US" sz="4800" dirty="0">
                <a:latin typeface="Gill Sans MT" panose="020B0502020104020203" pitchFamily="34" charset="77"/>
              </a:rPr>
              <a:t>Caroline Herschel</a:t>
            </a:r>
            <a:br>
              <a:rPr lang="en-US" sz="4800" dirty="0">
                <a:latin typeface="Gill Sans MT" panose="020B0502020104020203" pitchFamily="34" charset="77"/>
              </a:rPr>
            </a:br>
            <a:br>
              <a:rPr lang="en-US" sz="4800">
                <a:latin typeface="Gill Sans MT" panose="020B0502020104020203" pitchFamily="34" charset="77"/>
              </a:rPr>
            </a:br>
            <a:r>
              <a:rPr lang="en-US" sz="4800">
                <a:latin typeface="Gill Sans MT" panose="020B0502020104020203" pitchFamily="34" charset="77"/>
              </a:rPr>
              <a:t>      Telescopes</a:t>
            </a:r>
            <a:endParaRPr lang="en-US" sz="4800" dirty="0">
              <a:latin typeface="Gill Sans MT" panose="020B0502020104020203" pitchFamily="34" charset="77"/>
            </a:endParaRPr>
          </a:p>
        </p:txBody>
      </p:sp>
      <p:sp>
        <p:nvSpPr>
          <p:cNvPr id="10" name="Freeform: Shape 9">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215EC90-F799-AF42-B052-3AFCCD8CCB0D}"/>
              </a:ext>
            </a:extLst>
          </p:cNvPr>
          <p:cNvPicPr>
            <a:picLocks noChangeAspect="1"/>
          </p:cNvPicPr>
          <p:nvPr/>
        </p:nvPicPr>
        <p:blipFill rotWithShape="1">
          <a:blip r:embed="rId2"/>
          <a:srcRect r="-2" b="2256"/>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2" name="Freeform: Shape 11">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2644360-1D24-D24D-8516-B54748EC6A3A}"/>
              </a:ext>
            </a:extLst>
          </p:cNvPr>
          <p:cNvPicPr>
            <a:picLocks noChangeAspect="1"/>
          </p:cNvPicPr>
          <p:nvPr/>
        </p:nvPicPr>
        <p:blipFill>
          <a:blip r:embed="rId3"/>
          <a:srcRect/>
          <a:stretch/>
        </p:blipFill>
        <p:spPr>
          <a:xfrm>
            <a:off x="6543585" y="556052"/>
            <a:ext cx="1860915" cy="700945"/>
          </a:xfrm>
          <a:prstGeom prst="rect">
            <a:avLst/>
          </a:prstGeom>
        </p:spPr>
      </p:pic>
    </p:spTree>
    <p:extLst>
      <p:ext uri="{BB962C8B-B14F-4D97-AF65-F5344CB8AC3E}">
        <p14:creationId xmlns:p14="http://schemas.microsoft.com/office/powerpoint/2010/main" val="395483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F8B9729-8C1D-FA40-B352-9F0ABD87D448}"/>
              </a:ext>
            </a:extLst>
          </p:cNvPr>
          <p:cNvPicPr>
            <a:picLocks noChangeAspect="1"/>
          </p:cNvPicPr>
          <p:nvPr/>
        </p:nvPicPr>
        <p:blipFill rotWithShape="1">
          <a:blip r:embed="rId2"/>
          <a:srcRect t="4959" r="1" b="14499"/>
          <a:stretch/>
        </p:blipFill>
        <p:spPr>
          <a:xfrm>
            <a:off x="0" y="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Rectangle 3">
            <a:extLst>
              <a:ext uri="{FF2B5EF4-FFF2-40B4-BE49-F238E27FC236}">
                <a16:creationId xmlns:a16="http://schemas.microsoft.com/office/drawing/2014/main" id="{A0B71FDA-6043-4542-B745-ECAD5941127C}"/>
              </a:ext>
            </a:extLst>
          </p:cNvPr>
          <p:cNvSpPr/>
          <p:nvPr/>
        </p:nvSpPr>
        <p:spPr>
          <a:xfrm>
            <a:off x="6638578" y="2871982"/>
            <a:ext cx="5004073"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latin typeface="Gill Sans MT" panose="020B0502020104020203" pitchFamily="34" charset="77"/>
              </a:rPr>
              <a:t>The curve in the convex lens throws the light towards the middle. It ends up in one very bright spot called the focal point. All the light is focused on that point. It is the point where the image flips over.</a:t>
            </a:r>
          </a:p>
          <a:p>
            <a:pPr indent="-228600">
              <a:lnSpc>
                <a:spcPct val="90000"/>
              </a:lnSpc>
              <a:spcAft>
                <a:spcPts val="600"/>
              </a:spcAft>
              <a:buFont typeface="Arial" panose="020B0604020202020204" pitchFamily="34" charset="0"/>
              <a:buChar char="•"/>
            </a:pPr>
            <a:endParaRPr lang="en-US" sz="1700" dirty="0">
              <a:latin typeface="Gill Sans MT" panose="020B0502020104020203" pitchFamily="34" charset="77"/>
            </a:endParaRPr>
          </a:p>
          <a:p>
            <a:pPr indent="-228600">
              <a:lnSpc>
                <a:spcPct val="90000"/>
              </a:lnSpc>
              <a:spcAft>
                <a:spcPts val="600"/>
              </a:spcAft>
              <a:buFont typeface="Arial" panose="020B0604020202020204" pitchFamily="34" charset="0"/>
              <a:buChar char="•"/>
            </a:pPr>
            <a:r>
              <a:rPr lang="en-US" sz="1700" dirty="0">
                <a:latin typeface="Gill Sans MT" panose="020B0502020104020203" pitchFamily="34" charset="77"/>
              </a:rPr>
              <a:t>If the mirror has a deep dip, the light is thrown into the </a:t>
            </a:r>
            <a:r>
              <a:rPr lang="en-US" sz="1700" dirty="0" err="1">
                <a:latin typeface="Gill Sans MT" panose="020B0502020104020203" pitchFamily="34" charset="77"/>
              </a:rPr>
              <a:t>centre</a:t>
            </a:r>
            <a:r>
              <a:rPr lang="en-US" sz="1700" dirty="0">
                <a:latin typeface="Gill Sans MT" panose="020B0502020104020203" pitchFamily="34" charset="77"/>
              </a:rPr>
              <a:t> and the focal point is close the mirror – like the spoon.</a:t>
            </a:r>
          </a:p>
          <a:p>
            <a:pPr indent="-228600">
              <a:lnSpc>
                <a:spcPct val="90000"/>
              </a:lnSpc>
              <a:spcAft>
                <a:spcPts val="600"/>
              </a:spcAft>
              <a:buFont typeface="Arial" panose="020B0604020202020204" pitchFamily="34" charset="0"/>
              <a:buChar char="•"/>
            </a:pPr>
            <a:endParaRPr lang="en-US" sz="1700" dirty="0">
              <a:latin typeface="Gill Sans MT" panose="020B0502020104020203" pitchFamily="34" charset="77"/>
            </a:endParaRPr>
          </a:p>
          <a:p>
            <a:pPr indent="-228600">
              <a:lnSpc>
                <a:spcPct val="90000"/>
              </a:lnSpc>
              <a:spcAft>
                <a:spcPts val="600"/>
              </a:spcAft>
              <a:buFont typeface="Arial" panose="020B0604020202020204" pitchFamily="34" charset="0"/>
              <a:buChar char="•"/>
            </a:pPr>
            <a:r>
              <a:rPr lang="en-US" sz="1700" dirty="0">
                <a:latin typeface="Gill Sans MT" panose="020B0502020104020203" pitchFamily="34" charset="77"/>
              </a:rPr>
              <a:t>If the mirror has a shallow dip, the focal point is further from the mirror - like the Herschel’s telescope.</a:t>
            </a:r>
          </a:p>
        </p:txBody>
      </p:sp>
      <p:sp>
        <p:nvSpPr>
          <p:cNvPr id="8" name="TextBox 7">
            <a:extLst>
              <a:ext uri="{FF2B5EF4-FFF2-40B4-BE49-F238E27FC236}">
                <a16:creationId xmlns:a16="http://schemas.microsoft.com/office/drawing/2014/main" id="{315B9399-FC43-4F4A-82C8-DB2C0245DBCD}"/>
              </a:ext>
            </a:extLst>
          </p:cNvPr>
          <p:cNvSpPr txBox="1"/>
          <p:nvPr/>
        </p:nvSpPr>
        <p:spPr>
          <a:xfrm>
            <a:off x="10144125" y="6357938"/>
            <a:ext cx="1671638" cy="371475"/>
          </a:xfrm>
          <a:prstGeom prst="rect">
            <a:avLst/>
          </a:prstGeom>
          <a:noFill/>
        </p:spPr>
        <p:txBody>
          <a:bodyPr wrap="square" rtlCol="0">
            <a:spAutoFit/>
          </a:bodyPr>
          <a:lstStyle/>
          <a:p>
            <a:pPr algn="r"/>
            <a:r>
              <a:rPr lang="en-US" dirty="0"/>
              <a:t>Slide 1</a:t>
            </a:r>
          </a:p>
        </p:txBody>
      </p:sp>
    </p:spTree>
    <p:extLst>
      <p:ext uri="{BB962C8B-B14F-4D97-AF65-F5344CB8AC3E}">
        <p14:creationId xmlns:p14="http://schemas.microsoft.com/office/powerpoint/2010/main" val="5662989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B09651-FE93-784E-BC4A-819C09BFDD2C}"/>
              </a:ext>
            </a:extLst>
          </p:cNvPr>
          <p:cNvPicPr>
            <a:picLocks noChangeAspect="1"/>
          </p:cNvPicPr>
          <p:nvPr/>
        </p:nvPicPr>
        <p:blipFill>
          <a:blip r:embed="rId2"/>
          <a:stretch>
            <a:fillRect/>
          </a:stretch>
        </p:blipFill>
        <p:spPr>
          <a:xfrm>
            <a:off x="3561165" y="643467"/>
            <a:ext cx="5069670" cy="5571066"/>
          </a:xfrm>
          <a:prstGeom prst="rect">
            <a:avLst/>
          </a:prstGeom>
        </p:spPr>
      </p:pic>
      <p:sp>
        <p:nvSpPr>
          <p:cNvPr id="7" name="TextBox 6">
            <a:extLst>
              <a:ext uri="{FF2B5EF4-FFF2-40B4-BE49-F238E27FC236}">
                <a16:creationId xmlns:a16="http://schemas.microsoft.com/office/drawing/2014/main" id="{F311A01C-5FA4-5345-BD53-773B13B28C2E}"/>
              </a:ext>
            </a:extLst>
          </p:cNvPr>
          <p:cNvSpPr txBox="1"/>
          <p:nvPr/>
        </p:nvSpPr>
        <p:spPr>
          <a:xfrm>
            <a:off x="10144125" y="6357938"/>
            <a:ext cx="1671638" cy="371475"/>
          </a:xfrm>
          <a:prstGeom prst="rect">
            <a:avLst/>
          </a:prstGeom>
          <a:noFill/>
        </p:spPr>
        <p:txBody>
          <a:bodyPr wrap="square" rtlCol="0">
            <a:spAutoFit/>
          </a:bodyPr>
          <a:lstStyle/>
          <a:p>
            <a:pPr algn="r"/>
            <a:r>
              <a:rPr lang="en-US" dirty="0">
                <a:solidFill>
                  <a:schemeClr val="bg1"/>
                </a:solidFill>
              </a:rPr>
              <a:t>Slide 2</a:t>
            </a:r>
          </a:p>
        </p:txBody>
      </p:sp>
    </p:spTree>
    <p:extLst>
      <p:ext uri="{BB962C8B-B14F-4D97-AF65-F5344CB8AC3E}">
        <p14:creationId xmlns:p14="http://schemas.microsoft.com/office/powerpoint/2010/main" val="294722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DF0BB5-6764-D044-8524-F389FB8AEFA4}"/>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2800" dirty="0">
                <a:solidFill>
                  <a:schemeClr val="bg1">
                    <a:lumMod val="95000"/>
                    <a:lumOff val="5000"/>
                  </a:schemeClr>
                </a:solidFill>
                <a:latin typeface="Gill Sans MT" panose="020B0502020104020203" pitchFamily="34" charset="77"/>
              </a:rPr>
              <a:t>Photo Credits:</a:t>
            </a:r>
            <a:br>
              <a:rPr lang="en-US" sz="2800" dirty="0">
                <a:solidFill>
                  <a:schemeClr val="bg1">
                    <a:lumMod val="95000"/>
                    <a:lumOff val="5000"/>
                  </a:schemeClr>
                </a:solidFill>
                <a:latin typeface="Gill Sans MT" panose="020B0502020104020203" pitchFamily="34" charset="77"/>
              </a:rPr>
            </a:br>
            <a:br>
              <a:rPr lang="en-US" sz="2800" dirty="0">
                <a:solidFill>
                  <a:schemeClr val="bg1">
                    <a:lumMod val="95000"/>
                    <a:lumOff val="5000"/>
                  </a:schemeClr>
                </a:solidFill>
                <a:latin typeface="Gill Sans MT" panose="020B0502020104020203" pitchFamily="34" charset="77"/>
              </a:rPr>
            </a:br>
            <a:r>
              <a:rPr lang="en-US" sz="2800" dirty="0">
                <a:solidFill>
                  <a:schemeClr val="bg1">
                    <a:lumMod val="95000"/>
                    <a:lumOff val="5000"/>
                  </a:schemeClr>
                </a:solidFill>
                <a:latin typeface="Gill Sans MT" panose="020B0502020104020203" pitchFamily="34" charset="77"/>
              </a:rPr>
              <a:t>Picture from Wikipedia  - public domain</a:t>
            </a:r>
            <a:br>
              <a:rPr lang="en-US" sz="2800" dirty="0">
                <a:solidFill>
                  <a:schemeClr val="bg1">
                    <a:lumMod val="95000"/>
                    <a:lumOff val="5000"/>
                  </a:schemeClr>
                </a:solidFill>
                <a:latin typeface="Gill Sans MT" panose="020B0502020104020203" pitchFamily="34" charset="77"/>
              </a:rPr>
            </a:br>
            <a:r>
              <a:rPr lang="en-US" sz="2800" dirty="0">
                <a:solidFill>
                  <a:schemeClr val="bg1">
                    <a:lumMod val="95000"/>
                    <a:lumOff val="5000"/>
                  </a:schemeClr>
                </a:solidFill>
                <a:latin typeface="Gill Sans MT" panose="020B0502020104020203" pitchFamily="34" charset="77"/>
              </a:rPr>
              <a:t>Diagrams - Florence Pottle</a:t>
            </a:r>
            <a:br>
              <a:rPr lang="en-US" sz="2800" dirty="0">
                <a:solidFill>
                  <a:schemeClr val="bg1">
                    <a:lumMod val="95000"/>
                    <a:lumOff val="5000"/>
                  </a:schemeClr>
                </a:solidFill>
              </a:rPr>
            </a:br>
            <a:endParaRPr lang="en-US" sz="2800" dirty="0">
              <a:solidFill>
                <a:schemeClr val="bg1">
                  <a:lumMod val="95000"/>
                  <a:lumOff val="5000"/>
                </a:schemeClr>
              </a:solidFill>
            </a:endParaRPr>
          </a:p>
        </p:txBody>
      </p:sp>
      <p:pic>
        <p:nvPicPr>
          <p:cNvPr id="5" name="Picture 4">
            <a:extLst>
              <a:ext uri="{FF2B5EF4-FFF2-40B4-BE49-F238E27FC236}">
                <a16:creationId xmlns:a16="http://schemas.microsoft.com/office/drawing/2014/main" id="{89D5768C-3806-A547-AE69-E1F2D57B5A78}"/>
              </a:ext>
            </a:extLst>
          </p:cNvPr>
          <p:cNvPicPr>
            <a:picLocks noChangeAspect="1"/>
          </p:cNvPicPr>
          <p:nvPr/>
        </p:nvPicPr>
        <p:blipFill>
          <a:blip r:embed="rId2"/>
          <a:stretch>
            <a:fillRect/>
          </a:stretch>
        </p:blipFill>
        <p:spPr>
          <a:xfrm>
            <a:off x="4277498" y="241727"/>
            <a:ext cx="3637003" cy="1200211"/>
          </a:xfrm>
          <a:prstGeom prst="rect">
            <a:avLst/>
          </a:prstGeom>
        </p:spPr>
      </p:pic>
      <p:sp>
        <p:nvSpPr>
          <p:cNvPr id="3" name="Rectangle 2">
            <a:extLst>
              <a:ext uri="{FF2B5EF4-FFF2-40B4-BE49-F238E27FC236}">
                <a16:creationId xmlns:a16="http://schemas.microsoft.com/office/drawing/2014/main" id="{44C167ED-9658-AF46-97DD-374F0355CEBE}"/>
              </a:ext>
            </a:extLst>
          </p:cNvPr>
          <p:cNvSpPr/>
          <p:nvPr/>
        </p:nvSpPr>
        <p:spPr>
          <a:xfrm>
            <a:off x="4992972" y="4841907"/>
            <a:ext cx="2206053" cy="369332"/>
          </a:xfrm>
          <a:prstGeom prst="rect">
            <a:avLst/>
          </a:prstGeom>
        </p:spPr>
        <p:txBody>
          <a:bodyPr wrap="none">
            <a:spAutoFit/>
          </a:bodyPr>
          <a:lstStyle/>
          <a:p>
            <a:r>
              <a:rPr lang="en-GB" dirty="0">
                <a:solidFill>
                  <a:schemeClr val="bg1"/>
                </a:solidFill>
                <a:latin typeface="Gill Sans MT" panose="020B0502020104020203" pitchFamily="34" charset="77"/>
              </a:rPr>
              <a:t>© HMDT Music 2020</a:t>
            </a:r>
            <a:endParaRPr lang="en-US" dirty="0"/>
          </a:p>
        </p:txBody>
      </p:sp>
    </p:spTree>
    <p:extLst>
      <p:ext uri="{BB962C8B-B14F-4D97-AF65-F5344CB8AC3E}">
        <p14:creationId xmlns:p14="http://schemas.microsoft.com/office/powerpoint/2010/main" val="18769211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126</Words>
  <Application>Microsoft Macintosh PowerPoint</Application>
  <PresentationFormat>Widescreen</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Gill Sans MT</vt:lpstr>
      <vt:lpstr>Office Theme</vt:lpstr>
      <vt:lpstr>Caroline Herschel        Telescopes</vt:lpstr>
      <vt:lpstr>PowerPoint Presentation</vt:lpstr>
      <vt:lpstr>PowerPoint Presentation</vt:lpstr>
      <vt:lpstr>Photo Credits:  Picture from Wikipedia  - public domain Diagrams - Florence Pottle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Caroline Herschel 1</dc:title>
  <dc:creator>Tim Pottle</dc:creator>
  <cp:lastModifiedBy>Tertia Sefton-Green</cp:lastModifiedBy>
  <cp:revision>4</cp:revision>
  <dcterms:created xsi:type="dcterms:W3CDTF">2020-07-21T08:25:27Z</dcterms:created>
  <dcterms:modified xsi:type="dcterms:W3CDTF">2020-11-20T12:57:33Z</dcterms:modified>
</cp:coreProperties>
</file>